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99" r:id="rId3"/>
    <p:sldId id="309" r:id="rId4"/>
    <p:sldId id="307" r:id="rId5"/>
    <p:sldId id="304" r:id="rId6"/>
    <p:sldId id="270" r:id="rId7"/>
    <p:sldId id="271" r:id="rId8"/>
    <p:sldId id="305" r:id="rId9"/>
    <p:sldId id="272" r:id="rId10"/>
    <p:sldId id="273" r:id="rId11"/>
    <p:sldId id="306" r:id="rId12"/>
    <p:sldId id="274" r:id="rId13"/>
    <p:sldId id="275" r:id="rId14"/>
    <p:sldId id="300" r:id="rId15"/>
    <p:sldId id="276" r:id="rId16"/>
    <p:sldId id="277" r:id="rId17"/>
    <p:sldId id="301" r:id="rId18"/>
    <p:sldId id="310" r:id="rId19"/>
    <p:sldId id="279" r:id="rId20"/>
    <p:sldId id="280" r:id="rId21"/>
    <p:sldId id="281" r:id="rId22"/>
    <p:sldId id="282" r:id="rId23"/>
    <p:sldId id="311" r:id="rId24"/>
    <p:sldId id="283" r:id="rId25"/>
    <p:sldId id="284" r:id="rId26"/>
    <p:sldId id="312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302" r:id="rId40"/>
    <p:sldId id="303" r:id="rId41"/>
    <p:sldId id="297" r:id="rId42"/>
    <p:sldId id="308" r:id="rId43"/>
    <p:sldId id="31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F67"/>
    <a:srgbClr val="002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080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A19E9-BE73-4740-A086-CBE0AF2D4AF9}" type="datetimeFigureOut">
              <a:rPr lang="en-US" smtClean="0"/>
              <a:t>6/30/15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C715E-5756-5346-87E4-FCEAAB2F8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0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3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54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29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5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49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00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18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4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3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4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3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51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16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90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13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2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26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1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521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83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832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0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5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6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1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2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2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4D497-E19D-46A7-9745-F18666B364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4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4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5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C109-D9BD-A646-AD1F-EE28E9209ECA}" type="datetimeFigureOut">
              <a:rPr lang="en-US" smtClean="0"/>
              <a:t>6/30/15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D9A01-2D93-BA42-90FF-543F05484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0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.png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2.jpg"/><Relationship Id="rId5" Type="http://schemas.openxmlformats.org/officeDocument/2006/relationships/image" Target="../media/image2.png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2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.png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.png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5" Type="http://schemas.openxmlformats.org/officeDocument/2006/relationships/image" Target="../media/image27.png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8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2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.png"/><Relationship Id="rId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7.png"/><Relationship Id="rId5" Type="http://schemas.openxmlformats.org/officeDocument/2006/relationships/image" Target="../media/image2.png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8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9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2.png"/><Relationship Id="rId8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2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1.jp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-210940" y="6272899"/>
            <a:ext cx="9158274" cy="597052"/>
          </a:xfrm>
          <a:prstGeom prst="rect">
            <a:avLst/>
          </a:prstGeom>
        </p:spPr>
      </p:pic>
      <p:pic>
        <p:nvPicPr>
          <p:cNvPr id="6" name="Picture 5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6077" y="3513970"/>
            <a:ext cx="9158274" cy="12279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6077" y="0"/>
            <a:ext cx="9164351" cy="4741959"/>
            <a:chOff x="-6077" y="0"/>
            <a:chExt cx="9164351" cy="4741959"/>
          </a:xfrm>
        </p:grpSpPr>
        <p:sp>
          <p:nvSpPr>
            <p:cNvPr id="2" name="Rectangle 1"/>
            <p:cNvSpPr/>
            <p:nvPr/>
          </p:nvSpPr>
          <p:spPr>
            <a:xfrm>
              <a:off x="-6077" y="0"/>
              <a:ext cx="9164351" cy="4741959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4343400">
                  <a:moveTo>
                    <a:pt x="0" y="0"/>
                  </a:moveTo>
                  <a:lnTo>
                    <a:pt x="9575800" y="0"/>
                  </a:lnTo>
                  <a:lnTo>
                    <a:pt x="9575800" y="4343400"/>
                  </a:lnTo>
                  <a:lnTo>
                    <a:pt x="0" y="386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234F"/>
                  </a:solidFill>
                </a:rPr>
                <a:t>a</a:t>
              </a:r>
              <a:endParaRPr lang="en-US" dirty="0">
                <a:solidFill>
                  <a:srgbClr val="00234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9039" y="530166"/>
              <a:ext cx="52797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Know before you close.</a:t>
              </a:r>
              <a:endParaRPr lang="en-US" sz="26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0315" y="1697270"/>
              <a:ext cx="83370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The New Loan Estimate &amp;</a:t>
              </a:r>
              <a:br>
                <a:rPr lang="en-US" sz="32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</a:br>
              <a:r>
                <a:rPr lang="en-US" sz="32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Closing Disclosure Explained</a:t>
              </a:r>
              <a:endParaRPr lang="en-US" sz="32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811" y="2942604"/>
              <a:ext cx="6489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A look at the different sections of each new form and explanations of each page.</a:t>
              </a:r>
              <a:endParaRPr lang="en-US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081817" y="1375715"/>
              <a:ext cx="6759409" cy="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TT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4" name="Picture 13" descr="CTIC KBYC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1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4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pic>
        <p:nvPicPr>
          <p:cNvPr id="9" name="Picture 8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0458" y="6489008"/>
            <a:ext cx="270210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79" y="1458734"/>
            <a:ext cx="3818248" cy="515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21" y="223824"/>
            <a:ext cx="3127268" cy="65421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389972"/>
            <a:ext cx="355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Owner’s Title Insurance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Rules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 </a:t>
            </a:r>
            <a:r>
              <a:rPr lang="en-US" sz="1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be paid by borrower, must show “(optional)” in description</a:t>
            </a:r>
          </a:p>
          <a:p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Actual Charge not shown - for </a:t>
            </a:r>
            <a:r>
              <a:rPr lang="en-US" sz="1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simultaneous issue, owner’s rate = Owner’s 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Rate + Simultaneous </a:t>
            </a:r>
            <a:r>
              <a:rPr lang="en-US" sz="1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Issue 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Loan rate </a:t>
            </a:r>
            <a:r>
              <a:rPr lang="en-US" sz="1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Full </a:t>
            </a:r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Loan rate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43704" y="420396"/>
            <a:ext cx="3497750" cy="677976"/>
            <a:chOff x="1443704" y="420396"/>
            <a:chExt cx="3497750" cy="677976"/>
          </a:xfrm>
        </p:grpSpPr>
        <p:sp>
          <p:nvSpPr>
            <p:cNvPr id="21" name="TextBox 20"/>
            <p:cNvSpPr txBox="1"/>
            <p:nvPr/>
          </p:nvSpPr>
          <p:spPr>
            <a:xfrm>
              <a:off x="1582383" y="541710"/>
              <a:ext cx="33590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The Loan Estimate</a:t>
              </a:r>
              <a:endParaRPr lang="en-US" sz="26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1443704" y="420396"/>
              <a:ext cx="0" cy="67797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CT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5" name="Picture 14" descr="CTIC KBYC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7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19" name="Picture 18" descr="KBYC Angle Graphic.png"/>
            <p:cNvPicPr>
              <a:picLocks noChangeAspect="1"/>
            </p:cNvPicPr>
            <p:nvPr/>
          </p:nvPicPr>
          <p:blipFill rotWithShape="1">
            <a:blip r:embed="rId2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20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032" y="1652796"/>
            <a:ext cx="56628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Comparisons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 Considerations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Confirm Receipt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515" y="1085044"/>
            <a:ext cx="7964129" cy="5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>
                <a:latin typeface="+mj-lt"/>
              </a:rPr>
              <a:t>Loan Estimate | pg.3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30" y="300237"/>
            <a:ext cx="4782232" cy="618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5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pic>
        <p:nvPicPr>
          <p:cNvPr id="10" name="Picture 9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/>
        </p:blipFill>
        <p:spPr bwMode="auto">
          <a:xfrm>
            <a:off x="4419600" y="1156134"/>
            <a:ext cx="4191000" cy="55670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376311"/>
            <a:ext cx="7315200" cy="331487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8761" y="2724068"/>
            <a:ext cx="2285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Various specific Loan calculations, including </a:t>
            </a:r>
            <a:r>
              <a:rPr lang="en-US" sz="14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APR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required under TILA, RESPA or Dodd-Frank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3409868"/>
            <a:ext cx="29718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443704" y="420396"/>
            <a:ext cx="4340568" cy="677976"/>
            <a:chOff x="1443704" y="420396"/>
            <a:chExt cx="4340568" cy="677976"/>
          </a:xfrm>
        </p:grpSpPr>
        <p:sp>
          <p:nvSpPr>
            <p:cNvPr id="22" name="TextBox 21"/>
            <p:cNvSpPr txBox="1"/>
            <p:nvPr/>
          </p:nvSpPr>
          <p:spPr>
            <a:xfrm>
              <a:off x="1582383" y="541710"/>
              <a:ext cx="42018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The Loan Estimate</a:t>
              </a:r>
              <a:endParaRPr lang="en-US" sz="26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443704" y="420396"/>
              <a:ext cx="0" cy="67797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CT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8" name="Picture 17" descr="CTIC KBYC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0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pic>
        <p:nvPicPr>
          <p:cNvPr id="6" name="Picture 5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/>
        </p:blipFill>
        <p:spPr bwMode="auto">
          <a:xfrm>
            <a:off x="4419600" y="1156134"/>
            <a:ext cx="4191000" cy="55670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82464"/>
            <a:ext cx="7010400" cy="52092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443704" y="420396"/>
            <a:ext cx="4883205" cy="677976"/>
            <a:chOff x="1443704" y="420396"/>
            <a:chExt cx="4883205" cy="677976"/>
          </a:xfrm>
        </p:grpSpPr>
        <p:sp>
          <p:nvSpPr>
            <p:cNvPr id="20" name="TextBox 19"/>
            <p:cNvSpPr txBox="1"/>
            <p:nvPr/>
          </p:nvSpPr>
          <p:spPr>
            <a:xfrm>
              <a:off x="1582384" y="541710"/>
              <a:ext cx="47445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The Loan Estimate</a:t>
              </a:r>
              <a:endParaRPr lang="en-US" sz="26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443704" y="420396"/>
              <a:ext cx="0" cy="67797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T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2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200" y="2574428"/>
            <a:ext cx="812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Lender must deliver within three business days of the lender’s receipt of an “application”</a:t>
            </a:r>
          </a:p>
          <a:p>
            <a:endParaRPr lang="en-US" sz="2000" dirty="0" smtClean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Application – automatically occurs when lender receives six pieces of information: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Borrower(s) Name(s)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Income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Social Security Number(s)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Property Address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Estimated Value of Property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Mortgage Loan Amount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515" y="2143419"/>
            <a:ext cx="7964129" cy="5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>
                <a:latin typeface="+mj-lt"/>
              </a:rPr>
              <a:t>Receiving the Loan Estimate</a:t>
            </a:r>
            <a:endParaRPr lang="en-US" sz="4400" baseline="30000" dirty="0">
              <a:latin typeface="+mj-lt"/>
            </a:endParaRPr>
          </a:p>
        </p:txBody>
      </p:sp>
      <p:pic>
        <p:nvPicPr>
          <p:cNvPr id="7" name="Picture 6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43704" y="420396"/>
            <a:ext cx="4248205" cy="677976"/>
            <a:chOff x="1443704" y="420396"/>
            <a:chExt cx="4248205" cy="677976"/>
          </a:xfrm>
        </p:grpSpPr>
        <p:sp>
          <p:nvSpPr>
            <p:cNvPr id="19" name="TextBox 18"/>
            <p:cNvSpPr txBox="1"/>
            <p:nvPr/>
          </p:nvSpPr>
          <p:spPr>
            <a:xfrm>
              <a:off x="1582384" y="541710"/>
              <a:ext cx="41095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The Loan Estimate</a:t>
              </a:r>
              <a:endParaRPr lang="en-US" sz="26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443704" y="420396"/>
              <a:ext cx="0" cy="67797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CT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4" name="Picture 13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4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200" y="2574428"/>
            <a:ext cx="759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Except </a:t>
            </a:r>
            <a:r>
              <a:rPr lang="en-US" sz="2000" dirty="0">
                <a:cs typeface="Arial" pitchFamily="34" charset="0"/>
              </a:rPr>
              <a:t>for credit report, no fees chargeable until after Loan Estimate </a:t>
            </a:r>
            <a:r>
              <a:rPr lang="en-US" sz="2000" dirty="0" smtClean="0">
                <a:cs typeface="Arial" pitchFamily="34" charset="0"/>
              </a:rPr>
              <a:t>is provided</a:t>
            </a:r>
          </a:p>
          <a:p>
            <a:endParaRPr lang="en-US" sz="2000" dirty="0" smtClean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Lender must attach separate </a:t>
            </a:r>
            <a:r>
              <a:rPr lang="en-US" sz="2000" u="sng" dirty="0" smtClean="0">
                <a:solidFill>
                  <a:srgbClr val="FF0000"/>
                </a:solidFill>
                <a:cs typeface="Arial" pitchFamily="34" charset="0"/>
              </a:rPr>
              <a:t>Provider List</a:t>
            </a:r>
            <a:r>
              <a:rPr lang="en-US" sz="2000" dirty="0" smtClean="0">
                <a:cs typeface="Arial" pitchFamily="34" charset="0"/>
              </a:rPr>
              <a:t> similar to that currently used with the GFE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Must include all services which the borrower may need for the transaction (not just items for loan)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14515" y="2143419"/>
            <a:ext cx="7964129" cy="5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>
                <a:latin typeface="+mj-lt"/>
              </a:rPr>
              <a:t>Receiving the Loan Estimate</a:t>
            </a:r>
            <a:endParaRPr lang="en-US" sz="4400" baseline="30000" dirty="0">
              <a:latin typeface="+mj-lt"/>
            </a:endParaRPr>
          </a:p>
        </p:txBody>
      </p:sp>
      <p:pic>
        <p:nvPicPr>
          <p:cNvPr id="6" name="Picture 5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3573" y="0"/>
            <a:ext cx="9164351" cy="1891356"/>
            <a:chOff x="-13573" y="0"/>
            <a:chExt cx="9164351" cy="1891356"/>
          </a:xfrm>
        </p:grpSpPr>
        <p:sp>
          <p:nvSpPr>
            <p:cNvPr id="11" name="Rectangle 1"/>
            <p:cNvSpPr/>
            <p:nvPr/>
          </p:nvSpPr>
          <p:spPr>
            <a:xfrm>
              <a:off x="-13573" y="0"/>
              <a:ext cx="9164351" cy="1891356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1336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43704" y="420396"/>
              <a:ext cx="4109660" cy="677976"/>
              <a:chOff x="1443704" y="420396"/>
              <a:chExt cx="4109660" cy="67797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582384" y="541710"/>
                <a:ext cx="397098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bg1"/>
                    </a:solidFill>
                    <a:latin typeface="Montserrat-Regular"/>
                    <a:cs typeface="Montserrat-Regular"/>
                  </a:rPr>
                  <a:t>The Loan Estimate</a:t>
                </a:r>
                <a:endParaRPr lang="en-US" sz="2600" dirty="0">
                  <a:solidFill>
                    <a:schemeClr val="bg1"/>
                  </a:solidFill>
                  <a:latin typeface="Montserrat-Regular"/>
                  <a:cs typeface="Montserrat-Regular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1443704" y="420396"/>
                <a:ext cx="0" cy="67797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16" descr="CT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22" name="Picture 21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8174" y="0"/>
            <a:ext cx="9164351" cy="1891356"/>
            <a:chOff x="-18174" y="0"/>
            <a:chExt cx="9164351" cy="1891356"/>
          </a:xfrm>
          <a:solidFill>
            <a:srgbClr val="000000"/>
          </a:solidFill>
        </p:grpSpPr>
        <p:sp>
          <p:nvSpPr>
            <p:cNvPr id="20" name="Rectangle 1"/>
            <p:cNvSpPr/>
            <p:nvPr/>
          </p:nvSpPr>
          <p:spPr>
            <a:xfrm>
              <a:off x="-18174" y="0"/>
              <a:ext cx="9164351" cy="1891356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133640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443704" y="420396"/>
              <a:ext cx="5418418" cy="677976"/>
              <a:chOff x="1443704" y="420396"/>
              <a:chExt cx="5418418" cy="677976"/>
            </a:xfrm>
            <a:grpFill/>
          </p:grpSpPr>
          <p:sp>
            <p:nvSpPr>
              <p:cNvPr id="23" name="TextBox 22"/>
              <p:cNvSpPr txBox="1"/>
              <p:nvPr/>
            </p:nvSpPr>
            <p:spPr>
              <a:xfrm>
                <a:off x="1582384" y="541710"/>
                <a:ext cx="5279738" cy="4924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bg1"/>
                    </a:solidFill>
                    <a:latin typeface="Montserrat-Regular"/>
                    <a:cs typeface="Montserrat-Regular"/>
                  </a:rPr>
                  <a:t>The Loan Estimate</a:t>
                </a:r>
                <a:endParaRPr lang="en-US" sz="2600" dirty="0">
                  <a:solidFill>
                    <a:schemeClr val="bg1"/>
                  </a:solidFill>
                  <a:latin typeface="Montserrat-Regular"/>
                  <a:cs typeface="Montserrat-Regular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1443704" y="420396"/>
                <a:ext cx="0" cy="677976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Picture 7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2"/>
          <a:stretch/>
        </p:blipFill>
        <p:spPr bwMode="auto">
          <a:xfrm>
            <a:off x="4191000" y="1080938"/>
            <a:ext cx="4537786" cy="55653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4515" y="2143419"/>
            <a:ext cx="7964129" cy="5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>
                <a:latin typeface="+mj-lt"/>
              </a:rPr>
              <a:t>The Provider List</a:t>
            </a:r>
            <a:endParaRPr lang="en-US" sz="4400" baseline="30000" dirty="0">
              <a:latin typeface="+mj-lt"/>
            </a:endParaRPr>
          </a:p>
        </p:txBody>
      </p:sp>
      <p:pic>
        <p:nvPicPr>
          <p:cNvPr id="22" name="Picture 21" descr="CTT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4" name="Picture 13" descr="CTIC KBYC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13573" y="0"/>
            <a:ext cx="9164351" cy="1891356"/>
            <a:chOff x="-13573" y="0"/>
            <a:chExt cx="9164351" cy="1891356"/>
          </a:xfrm>
          <a:solidFill>
            <a:srgbClr val="000000"/>
          </a:solidFill>
        </p:grpSpPr>
        <p:sp>
          <p:nvSpPr>
            <p:cNvPr id="23" name="Rectangle 1"/>
            <p:cNvSpPr/>
            <p:nvPr/>
          </p:nvSpPr>
          <p:spPr>
            <a:xfrm>
              <a:off x="-13573" y="0"/>
              <a:ext cx="9164351" cy="1891356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1336409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43704" y="420396"/>
              <a:ext cx="5418418" cy="677976"/>
              <a:chOff x="1443704" y="420396"/>
              <a:chExt cx="5418418" cy="677976"/>
            </a:xfrm>
            <a:grpFill/>
          </p:grpSpPr>
          <p:sp>
            <p:nvSpPr>
              <p:cNvPr id="26" name="TextBox 25"/>
              <p:cNvSpPr txBox="1"/>
              <p:nvPr/>
            </p:nvSpPr>
            <p:spPr>
              <a:xfrm>
                <a:off x="1582384" y="541710"/>
                <a:ext cx="5279738" cy="4924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solidFill>
                      <a:schemeClr val="bg1"/>
                    </a:solidFill>
                    <a:latin typeface="Montserrat-Regular"/>
                    <a:cs typeface="Montserrat-Regular"/>
                  </a:rPr>
                  <a:t>Know before you close.</a:t>
                </a:r>
                <a:endParaRPr lang="en-US" sz="2600" dirty="0">
                  <a:solidFill>
                    <a:schemeClr val="bg1"/>
                  </a:solidFill>
                  <a:latin typeface="Montserrat-Regular"/>
                  <a:cs typeface="Montserrat-Regular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443704" y="420396"/>
                <a:ext cx="0" cy="677976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031" y="2711171"/>
            <a:ext cx="78576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new form is 5 pages long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New form replaces the TILA and HUD-1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One closing disclosure is required for each loan 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Charge descriptions on both the loan estimate and closing disclosure must match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14515" y="2143419"/>
            <a:ext cx="7964129" cy="5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>
                <a:latin typeface="+mj-lt"/>
              </a:rPr>
              <a:t>Closing Disclosure | At-a-Glance</a:t>
            </a:r>
            <a:endParaRPr lang="en-US" sz="4400" baseline="30000" dirty="0"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489008"/>
            <a:ext cx="3638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 descr="201311_cfpb_kbyo_closing-disclosure_Pag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174" y="2208841"/>
            <a:ext cx="1566009" cy="202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201311_cfpb_kbyo_closing-disclosure_Pag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39" y="1931467"/>
            <a:ext cx="1566009" cy="202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201311_cfpb_kbyo_closing-disclosure_Pag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16" y="1616381"/>
            <a:ext cx="1566009" cy="202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201311_cfpb_kbyo_closing-disclosure_Pag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19" y="1375367"/>
            <a:ext cx="1566009" cy="202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201311_cfpb_kbyo_closing-disclosure_Pag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491" y="1091027"/>
            <a:ext cx="1566009" cy="202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CTT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29" name="Picture 28" descr="CTIC KBYC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23" name="Picture 22" descr="KBYC Angle Graphic.png"/>
            <p:cNvPicPr>
              <a:picLocks noChangeAspect="1"/>
            </p:cNvPicPr>
            <p:nvPr/>
          </p:nvPicPr>
          <p:blipFill rotWithShape="1">
            <a:blip r:embed="rId2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24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032" y="1652796"/>
            <a:ext cx="56628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Basic Information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Loan Terms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Projected Payments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Costs at Closing 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78333" y="6489008"/>
            <a:ext cx="372335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07" y="300237"/>
            <a:ext cx="4647857" cy="6014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284302" y="819353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pg.1</a:t>
            </a:r>
          </a:p>
        </p:txBody>
      </p:sp>
      <p:pic>
        <p:nvPicPr>
          <p:cNvPr id="14" name="Picture 13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81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3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pic>
        <p:nvPicPr>
          <p:cNvPr id="8" name="Picture 7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932" y="2276025"/>
            <a:ext cx="351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Basic Transaction Information</a:t>
            </a:r>
            <a:endParaRPr lang="en-US" sz="1200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61" y="1058333"/>
            <a:ext cx="4307138" cy="565127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2866"/>
            <a:ext cx="8658225" cy="18553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9043" y="1787805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2384" y="541710"/>
            <a:ext cx="4201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Montserrat-Regular"/>
                <a:cs typeface="Montserrat-Regular"/>
              </a:rPr>
              <a:t>Close Disclosure</a:t>
            </a:r>
            <a:endParaRPr lang="en-US" sz="2600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T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4" name="Picture 13" descr="CTIC KBYC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4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4966" y="300237"/>
            <a:ext cx="4584533" cy="79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Five Things You Need to Know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Before August 2015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12" name="Picture 11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0458" y="6489008"/>
            <a:ext cx="270210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3" descr="What is the CFPB thumbna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6" y="2057400"/>
            <a:ext cx="6998528" cy="3935603"/>
          </a:xfrm>
          <a:prstGeom prst="rect">
            <a:avLst/>
          </a:prstGeom>
        </p:spPr>
      </p:pic>
      <p:sp>
        <p:nvSpPr>
          <p:cNvPr id="18" name="Rectangle 1"/>
          <p:cNvSpPr/>
          <p:nvPr/>
        </p:nvSpPr>
        <p:spPr>
          <a:xfrm>
            <a:off x="-6274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2384" y="530165"/>
            <a:ext cx="4305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Montserrat-Regular"/>
                <a:cs typeface="Montserrat-Regular"/>
              </a:rPr>
              <a:t>Know before you close.</a:t>
            </a:r>
            <a:endParaRPr lang="en-US" sz="2600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TT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7" name="Picture 16" descr="CTIC KBYC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3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2384" y="541710"/>
            <a:ext cx="4439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Montserrat-Regular"/>
                <a:cs typeface="Montserrat-Regular"/>
              </a:rPr>
              <a:t>Close Disclosure</a:t>
            </a:r>
            <a:endParaRPr lang="en-US" sz="2600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61" y="1058333"/>
            <a:ext cx="4307138" cy="565127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399" y="2316060"/>
            <a:ext cx="3572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Description of Basic Loan Terms 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817848"/>
            <a:ext cx="8248650" cy="300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9043" y="1787805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pg.1</a:t>
            </a:r>
          </a:p>
        </p:txBody>
      </p:sp>
      <p:pic>
        <p:nvPicPr>
          <p:cNvPr id="15" name="Picture 14" descr="CT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6" name="Picture 15" descr="CTIC KBYC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4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171722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Information about the New Monthly Mortgage Payment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839" y="5765808"/>
            <a:ext cx="3584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Amount includes monthly obligations on property even if not included in impound amount</a:t>
            </a:r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61" y="1058333"/>
            <a:ext cx="4307138" cy="565127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0871"/>
            <a:ext cx="7928253" cy="361765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457450" y="5102763"/>
            <a:ext cx="419100" cy="6593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05074" y="4927608"/>
            <a:ext cx="1304926" cy="7847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9043" y="648128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17" name="Picture 16" descr="KBYC Angle Graphic.png"/>
            <p:cNvPicPr>
              <a:picLocks noChangeAspect="1"/>
            </p:cNvPicPr>
            <p:nvPr/>
          </p:nvPicPr>
          <p:blipFill rotWithShape="1">
            <a:blip r:embed="rId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18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33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61" y="1058333"/>
            <a:ext cx="4307138" cy="565127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79043" y="648128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pg.1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3048000"/>
            <a:ext cx="8353425" cy="1685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413910"/>
            <a:ext cx="3091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Cash to Close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shows the buyer/borrower the amount necessary for closing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45733" y="2099733"/>
            <a:ext cx="1221317" cy="12492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15" name="Picture 14" descr="KBYC Angle Graphic.png"/>
            <p:cNvPicPr>
              <a:picLocks noChangeAspect="1"/>
            </p:cNvPicPr>
            <p:nvPr/>
          </p:nvPicPr>
          <p:blipFill rotWithShape="1">
            <a:blip r:embed="rId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16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4" name="Picture 13" descr="CTIC KBYC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5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20" name="Picture 19" descr="KBYC Angle Graphic.png"/>
            <p:cNvPicPr>
              <a:picLocks noChangeAspect="1"/>
            </p:cNvPicPr>
            <p:nvPr/>
          </p:nvPicPr>
          <p:blipFill rotWithShape="1">
            <a:blip r:embed="rId2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21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032" y="1652796"/>
            <a:ext cx="5662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Loan Costs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 Costs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78333" y="6489008"/>
            <a:ext cx="372335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07" y="300238"/>
            <a:ext cx="4647857" cy="6014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284302" y="819353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pg.2</a:t>
            </a:r>
          </a:p>
        </p:txBody>
      </p:sp>
      <p:pic>
        <p:nvPicPr>
          <p:cNvPr id="17" name="Picture 16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sp>
          <p:nvSpPr>
            <p:cNvPr id="35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  <p:pic>
          <p:nvPicPr>
            <p:cNvPr id="28" name="Picture 27" descr="KBYC Angle Graphic.png"/>
            <p:cNvPicPr>
              <a:picLocks noChangeAspect="1"/>
            </p:cNvPicPr>
            <p:nvPr/>
          </p:nvPicPr>
          <p:blipFill rotWithShape="1">
            <a:blip r:embed="rId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</p:grpSp>
      <p:pic>
        <p:nvPicPr>
          <p:cNvPr id="24" name="Picture 23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27" name="Slide Number Placeholder 1"/>
          <p:cNvSpPr txBox="1">
            <a:spLocks/>
          </p:cNvSpPr>
          <p:nvPr/>
        </p:nvSpPr>
        <p:spPr>
          <a:xfrm>
            <a:off x="8712200" y="6489008"/>
            <a:ext cx="338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68" y="802332"/>
            <a:ext cx="4495799" cy="59032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12984"/>
            <a:ext cx="8143875" cy="5429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00075" y="1830519"/>
            <a:ext cx="0" cy="10464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0075" y="3161365"/>
            <a:ext cx="9525" cy="11926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9600" y="4639739"/>
            <a:ext cx="9525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2951" y="26560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Alphabetical Order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9054" y="4408609"/>
            <a:ext cx="5172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“Title –” 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esignation on all Title and Settlement Fees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 flipH="1">
            <a:off x="4120057" y="4808719"/>
            <a:ext cx="2205034" cy="590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05201" y="4808719"/>
            <a:ext cx="838199" cy="714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505200" y="4808719"/>
            <a:ext cx="838200" cy="885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05201" y="4808719"/>
            <a:ext cx="838200" cy="1047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76612" y="5322979"/>
            <a:ext cx="225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Lender’s Title Rule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334000" y="5618314"/>
            <a:ext cx="1321394" cy="66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91238" y="2291276"/>
            <a:ext cx="22530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Cost Descriptions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Must be substantially similar to description on Loan Estimate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057400" y="3008464"/>
            <a:ext cx="3753741" cy="714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209800" y="3008464"/>
            <a:ext cx="3601341" cy="2243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505201" y="4808719"/>
            <a:ext cx="838200" cy="1200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5906" y="690463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pg.2</a:t>
            </a:r>
          </a:p>
        </p:txBody>
      </p:sp>
    </p:spTree>
    <p:extLst>
      <p:ext uri="{BB962C8B-B14F-4D97-AF65-F5344CB8AC3E}">
        <p14:creationId xmlns:p14="http://schemas.microsoft.com/office/powerpoint/2010/main" val="299573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17" name="Picture 16" descr="KBYC Angle Graphic.png"/>
            <p:cNvPicPr>
              <a:picLocks noChangeAspect="1"/>
            </p:cNvPicPr>
            <p:nvPr/>
          </p:nvPicPr>
          <p:blipFill rotWithShape="1">
            <a:blip r:embed="rId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19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0" name="Picture 9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69" y="798671"/>
            <a:ext cx="4672684" cy="61355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19929"/>
            <a:ext cx="7671329" cy="53618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5087996" y="4335342"/>
            <a:ext cx="812342" cy="888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00338" y="4135287"/>
            <a:ext cx="2253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Owner’s Title Rule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906" y="690463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pg.2</a:t>
            </a:r>
          </a:p>
        </p:txBody>
      </p:sp>
    </p:spTree>
    <p:extLst>
      <p:ext uri="{BB962C8B-B14F-4D97-AF65-F5344CB8AC3E}">
        <p14:creationId xmlns:p14="http://schemas.microsoft.com/office/powerpoint/2010/main" val="287939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sp>
          <p:nvSpPr>
            <p:cNvPr id="21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  <p:pic>
          <p:nvPicPr>
            <p:cNvPr id="20" name="Picture 19" descr="KBYC Angle Graphic.png"/>
            <p:cNvPicPr>
              <a:picLocks noChangeAspect="1"/>
            </p:cNvPicPr>
            <p:nvPr/>
          </p:nvPicPr>
          <p:blipFill rotWithShape="1">
            <a:blip r:embed="rId2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</p:grpSp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032" y="1652796"/>
            <a:ext cx="5662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Calculating Cash to Close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Summaries of Transactions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78333" y="6489008"/>
            <a:ext cx="372335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07" y="300238"/>
            <a:ext cx="4647857" cy="6014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284302" y="819353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pg.3</a:t>
            </a:r>
          </a:p>
        </p:txBody>
      </p:sp>
      <p:pic>
        <p:nvPicPr>
          <p:cNvPr id="17" name="Picture 16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13" name="Picture 12" descr="KBYC Angle Graphic.png"/>
            <p:cNvPicPr>
              <a:picLocks noChangeAspect="1"/>
            </p:cNvPicPr>
            <p:nvPr/>
          </p:nvPicPr>
          <p:blipFill rotWithShape="1">
            <a:blip r:embed="rId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15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1" name="Picture 10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795888"/>
            <a:ext cx="4352925" cy="58335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201336"/>
            <a:ext cx="8296275" cy="2990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743200" y="1972736"/>
            <a:ext cx="6858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863" y="1268744"/>
            <a:ext cx="3967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Comparison Table –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shows the buyer/borrower a comparison of amounts from Loan Estimate v. Closing Disclosure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5906" y="690463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pg.3</a:t>
            </a:r>
          </a:p>
        </p:txBody>
      </p:sp>
      <p:pic>
        <p:nvPicPr>
          <p:cNvPr id="14" name="Picture 13" descr="CTIC KBYC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16" name="Picture 15" descr="KBYC Angle Graphic.png"/>
            <p:cNvPicPr>
              <a:picLocks noChangeAspect="1"/>
            </p:cNvPicPr>
            <p:nvPr/>
          </p:nvPicPr>
          <p:blipFill rotWithShape="1">
            <a:blip r:embed="rId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18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1" name="Picture 10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3" name="Slide Number Placeholder 1"/>
          <p:cNvSpPr txBox="1">
            <a:spLocks/>
          </p:cNvSpPr>
          <p:nvPr/>
        </p:nvSpPr>
        <p:spPr>
          <a:xfrm>
            <a:off x="8712200" y="6489008"/>
            <a:ext cx="338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D37F-8B63-417E-8FFD-191FED63C06A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3331" y="1286930"/>
            <a:ext cx="3733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Summary of Transactions –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 summary of the transaction similar to page 1 of the HUD-1 Settlement form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69" y="807874"/>
            <a:ext cx="4457701" cy="59739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844800" y="1998133"/>
            <a:ext cx="1515533" cy="6265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5906" y="690463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pg.3</a:t>
            </a:r>
          </a:p>
        </p:txBody>
      </p:sp>
      <p:pic>
        <p:nvPicPr>
          <p:cNvPr id="14" name="Picture 13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1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15" name="Picture 14" descr="KBYC Angle Graphic.png"/>
            <p:cNvPicPr>
              <a:picLocks noChangeAspect="1"/>
            </p:cNvPicPr>
            <p:nvPr/>
          </p:nvPicPr>
          <p:blipFill rotWithShape="1">
            <a:blip r:embed="rId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17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0" name="Picture 9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51" y="760571"/>
            <a:ext cx="4707124" cy="61736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852333" y="1244461"/>
            <a:ext cx="575734" cy="4658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5907" y="1276899"/>
            <a:ext cx="375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Loan Disclosures –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various lender disclosures required under TILA, RESPA or Dodd-Frank</a:t>
            </a:r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906" y="690463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pg.4</a:t>
            </a:r>
          </a:p>
        </p:txBody>
      </p:sp>
      <p:pic>
        <p:nvPicPr>
          <p:cNvPr id="13" name="Picture 12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5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12" name="Picture 11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0458" y="6489008"/>
            <a:ext cx="270210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 descr="Old For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1" y="1998129"/>
            <a:ext cx="7441772" cy="2572502"/>
          </a:xfrm>
          <a:prstGeom prst="rect">
            <a:avLst/>
          </a:prstGeom>
        </p:spPr>
      </p:pic>
      <p:pic>
        <p:nvPicPr>
          <p:cNvPr id="10" name="Picture 9" descr="x.png"/>
          <p:cNvPicPr>
            <a:picLocks noChangeAspect="1"/>
          </p:cNvPicPr>
          <p:nvPr/>
        </p:nvPicPr>
        <p:blipFill>
          <a:blip r:embed="rId5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67" y="1930400"/>
            <a:ext cx="1639824" cy="2977896"/>
          </a:xfrm>
          <a:prstGeom prst="rect">
            <a:avLst/>
          </a:prstGeom>
        </p:spPr>
      </p:pic>
      <p:pic>
        <p:nvPicPr>
          <p:cNvPr id="18" name="Picture 17" descr="x.png"/>
          <p:cNvPicPr>
            <a:picLocks noChangeAspect="1"/>
          </p:cNvPicPr>
          <p:nvPr/>
        </p:nvPicPr>
        <p:blipFill>
          <a:blip r:embed="rId5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91" y="1892710"/>
            <a:ext cx="1639824" cy="2977896"/>
          </a:xfrm>
          <a:prstGeom prst="rect">
            <a:avLst/>
          </a:prstGeom>
        </p:spPr>
      </p:pic>
      <p:pic>
        <p:nvPicPr>
          <p:cNvPr id="19" name="Picture 18" descr="x.png"/>
          <p:cNvPicPr>
            <a:picLocks noChangeAspect="1"/>
          </p:cNvPicPr>
          <p:nvPr/>
        </p:nvPicPr>
        <p:blipFill>
          <a:blip r:embed="rId5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937004"/>
            <a:ext cx="1639824" cy="2977896"/>
          </a:xfrm>
          <a:prstGeom prst="rect">
            <a:avLst/>
          </a:prstGeom>
        </p:spPr>
      </p:pic>
      <p:pic>
        <p:nvPicPr>
          <p:cNvPr id="20" name="Picture 19" descr="x.png"/>
          <p:cNvPicPr>
            <a:picLocks noChangeAspect="1"/>
          </p:cNvPicPr>
          <p:nvPr/>
        </p:nvPicPr>
        <p:blipFill>
          <a:blip r:embed="rId5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02" y="1930400"/>
            <a:ext cx="1639824" cy="2977896"/>
          </a:xfrm>
          <a:prstGeom prst="rect">
            <a:avLst/>
          </a:prstGeom>
        </p:spPr>
      </p:pic>
      <p:pic>
        <p:nvPicPr>
          <p:cNvPr id="5" name="Picture 4" descr="Fidelity NRNF - FORM 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27" y="2802467"/>
            <a:ext cx="3547872" cy="32918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98" y="2814640"/>
            <a:ext cx="3310128" cy="329184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597401" y="1930400"/>
            <a:ext cx="50800" cy="337820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82384" y="530165"/>
            <a:ext cx="46521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Montserrat-Regular"/>
                <a:cs typeface="Montserrat-Regular"/>
              </a:rPr>
              <a:t>Know before you close.</a:t>
            </a:r>
            <a:endParaRPr lang="en-US" sz="2600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TT-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25" name="Picture 24" descr="CTIC KBYC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96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18" name="Picture 17" descr="KBYC Angle Graphic.png"/>
            <p:cNvPicPr>
              <a:picLocks noChangeAspect="1"/>
            </p:cNvPicPr>
            <p:nvPr/>
          </p:nvPicPr>
          <p:blipFill rotWithShape="1">
            <a:blip r:embed="rId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20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1" name="Picture 10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58" y="762000"/>
            <a:ext cx="4649773" cy="61260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0581" y="1244461"/>
            <a:ext cx="36526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Loan Calculations –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Various specific Loan calculations, including </a:t>
            </a:r>
            <a:r>
              <a:rPr lang="en-US" sz="14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Finance Charge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14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APR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required under TILA, RESPA or Dodd-Frank</a:t>
            </a:r>
          </a:p>
          <a:p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Other Disclosures – 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Various </a:t>
            </a:r>
            <a:r>
              <a:rPr lang="en-US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lender disclosures required under TILA, RESPA or Dodd-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Frank</a:t>
            </a:r>
          </a:p>
          <a:p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Contact Information – </a:t>
            </a:r>
          </a:p>
          <a:p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Confirm Receipt – 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50067" y="1244461"/>
            <a:ext cx="1707691" cy="23720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650067" y="905933"/>
            <a:ext cx="3979333" cy="17356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5906" y="690463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Disclosure| pg.5</a:t>
            </a:r>
          </a:p>
        </p:txBody>
      </p:sp>
      <p:pic>
        <p:nvPicPr>
          <p:cNvPr id="16" name="Picture 15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9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0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2384" y="541710"/>
            <a:ext cx="4160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Montserrat-Regular"/>
                <a:cs typeface="Montserrat-Regular"/>
              </a:rPr>
              <a:t>Closing Disclosure</a:t>
            </a:r>
            <a:endParaRPr lang="en-US" sz="2600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7333" y="2709348"/>
            <a:ext cx="79426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The Lender is primarily responsible for the preparation and delivery of the Closing Disclosure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The Lender may permit the Settlement agent some portions or all of the form and/or deliver the form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Settlement </a:t>
            </a:r>
            <a:r>
              <a:rPr lang="en-US" sz="2000" dirty="0">
                <a:cs typeface="Arial" pitchFamily="34" charset="0"/>
              </a:rPr>
              <a:t>Agent liability – </a:t>
            </a:r>
            <a:r>
              <a:rPr lang="en-US" sz="2000" dirty="0" smtClean="0">
                <a:cs typeface="Arial" pitchFamily="34" charset="0"/>
              </a:rPr>
              <a:t>for </a:t>
            </a:r>
            <a:r>
              <a:rPr lang="en-US" sz="2000" dirty="0">
                <a:cs typeface="Arial" pitchFamily="34" charset="0"/>
              </a:rPr>
              <a:t>those portions prepared or </a:t>
            </a:r>
            <a:r>
              <a:rPr lang="en-US" sz="2000" dirty="0" smtClean="0">
                <a:cs typeface="Arial" pitchFamily="34" charset="0"/>
              </a:rPr>
              <a:t>delivered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Lender remains responsible for all portions of the Closing Disclosure to “ensure the disclosures are provided” in accordance with the rule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4515" y="1974079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Who prepares the new Closing Disclosure Form?</a:t>
            </a:r>
            <a:endParaRPr lang="en-US" sz="3000" dirty="0">
              <a:latin typeface="+mj-lt"/>
            </a:endParaRPr>
          </a:p>
        </p:txBody>
      </p:sp>
      <p:pic>
        <p:nvPicPr>
          <p:cNvPr id="9" name="Picture 8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9" name="Picture 18" descr="CT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3" name="Picture 12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2528077"/>
            <a:ext cx="80687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The </a:t>
            </a:r>
            <a:r>
              <a:rPr lang="en-US" sz="2000" dirty="0">
                <a:cs typeface="Arial" pitchFamily="34" charset="0"/>
              </a:rPr>
              <a:t>3-day </a:t>
            </a:r>
            <a:r>
              <a:rPr lang="en-US" sz="2000" u="sng" dirty="0">
                <a:cs typeface="Arial" pitchFamily="34" charset="0"/>
              </a:rPr>
              <a:t>right of rescission </a:t>
            </a:r>
            <a:r>
              <a:rPr lang="en-US" sz="2000" dirty="0">
                <a:cs typeface="Arial" pitchFamily="34" charset="0"/>
              </a:rPr>
              <a:t>(“3-day </a:t>
            </a:r>
            <a:r>
              <a:rPr lang="en-US" sz="2000" u="sng" dirty="0">
                <a:cs typeface="Arial" pitchFamily="34" charset="0"/>
              </a:rPr>
              <a:t>rescission</a:t>
            </a:r>
            <a:r>
              <a:rPr lang="en-US" sz="2000" dirty="0">
                <a:cs typeface="Arial" pitchFamily="34" charset="0"/>
              </a:rPr>
              <a:t>”) under </a:t>
            </a:r>
            <a:r>
              <a:rPr lang="en-US" sz="2000" dirty="0" smtClean="0">
                <a:cs typeface="Arial" pitchFamily="34" charset="0"/>
              </a:rPr>
              <a:t>TILA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Presently applicable to most refinance transactions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Not impacted by the Final Rule</a:t>
            </a:r>
          </a:p>
          <a:p>
            <a:pPr lvl="1"/>
            <a:endParaRPr lang="en-US" sz="2000" dirty="0" smtClean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The 3-day </a:t>
            </a:r>
            <a:r>
              <a:rPr lang="en-US" sz="2000" u="sng" dirty="0">
                <a:cs typeface="Arial" pitchFamily="34" charset="0"/>
              </a:rPr>
              <a:t>waiting period </a:t>
            </a:r>
            <a:r>
              <a:rPr lang="en-US" sz="2000" dirty="0">
                <a:cs typeface="Arial" pitchFamily="34" charset="0"/>
              </a:rPr>
              <a:t>(“3-day </a:t>
            </a:r>
            <a:r>
              <a:rPr lang="en-US" sz="2000" u="sng" dirty="0">
                <a:cs typeface="Arial" pitchFamily="34" charset="0"/>
              </a:rPr>
              <a:t>waiting</a:t>
            </a:r>
            <a:r>
              <a:rPr lang="en-US" sz="2000" dirty="0">
                <a:cs typeface="Arial" pitchFamily="34" charset="0"/>
              </a:rPr>
              <a:t>”) </a:t>
            </a: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after delivery </a:t>
            </a:r>
            <a:r>
              <a:rPr lang="en-US" sz="2000" dirty="0">
                <a:cs typeface="Arial" pitchFamily="34" charset="0"/>
              </a:rPr>
              <a:t>of the Closing </a:t>
            </a:r>
            <a:r>
              <a:rPr lang="en-US" sz="2000" dirty="0" smtClean="0">
                <a:cs typeface="Arial" pitchFamily="34" charset="0"/>
              </a:rPr>
              <a:t>Disclosure, the Borrower has 3 days to review before a closing may occur</a:t>
            </a:r>
            <a:endParaRPr lang="en-US" sz="2000" dirty="0">
              <a:cs typeface="Arial" pitchFamily="34" charset="0"/>
            </a:endParaRPr>
          </a:p>
          <a:p>
            <a:pPr lvl="1"/>
            <a:endParaRPr lang="en-US" sz="2000" dirty="0" smtClean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The 3-day </a:t>
            </a:r>
            <a:r>
              <a:rPr lang="en-US" sz="2000" u="sng" dirty="0" smtClean="0">
                <a:cs typeface="Arial" pitchFamily="34" charset="0"/>
              </a:rPr>
              <a:t>delivery period </a:t>
            </a:r>
            <a:r>
              <a:rPr lang="en-US" sz="2000" dirty="0" smtClean="0">
                <a:cs typeface="Arial" pitchFamily="34" charset="0"/>
              </a:rPr>
              <a:t>for delivery of the Closing Disclosure (“3-day </a:t>
            </a:r>
            <a:r>
              <a:rPr lang="en-US" sz="2000" u="sng" dirty="0" smtClean="0">
                <a:cs typeface="Arial" pitchFamily="34" charset="0"/>
              </a:rPr>
              <a:t>delivery</a:t>
            </a:r>
            <a:r>
              <a:rPr lang="en-US" sz="2000" dirty="0" smtClean="0">
                <a:cs typeface="Arial" pitchFamily="34" charset="0"/>
              </a:rPr>
              <a:t>”) –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Unless the Closing Disclosure is delivered personally, the Rule “deems” it delivered three business days later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Period may be shortened by actual confirmation of receipt</a:t>
            </a:r>
          </a:p>
          <a:p>
            <a:pPr lvl="1"/>
            <a:endParaRPr lang="en-US" sz="2000" dirty="0" smtClean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15" name="Picture 14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4515" y="1974079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Three different three-day periods in closing </a:t>
            </a:r>
            <a:endParaRPr lang="en-US" sz="3000" dirty="0">
              <a:latin typeface="+mj-lt"/>
            </a:endParaRPr>
          </a:p>
        </p:txBody>
      </p:sp>
      <p:pic>
        <p:nvPicPr>
          <p:cNvPr id="6" name="Picture 5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2384" y="539369"/>
            <a:ext cx="5279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Montserrat-Regular"/>
                <a:cs typeface="Montserrat-Regular"/>
              </a:rPr>
              <a:t>Closing Disclosure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T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3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14515" y="1974079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Disclosure Delivery Timing</a:t>
            </a:r>
            <a:endParaRPr lang="en-US" sz="3000" dirty="0">
              <a:latin typeface="+mj-lt"/>
            </a:endParaRPr>
          </a:p>
        </p:txBody>
      </p:sp>
      <p:pic>
        <p:nvPicPr>
          <p:cNvPr id="27" name="Picture 26" descr="Closing Disclosure Timing Example_N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9" y="2627228"/>
            <a:ext cx="8254047" cy="3226770"/>
          </a:xfrm>
          <a:prstGeom prst="rect">
            <a:avLst/>
          </a:prstGeom>
        </p:spPr>
      </p:pic>
      <p:pic>
        <p:nvPicPr>
          <p:cNvPr id="6" name="Picture 5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2384" y="541710"/>
            <a:ext cx="5279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Montserrat-Regular"/>
                <a:cs typeface="Montserrat-Regular"/>
              </a:rPr>
              <a:t>Closing Disclosure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TT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3" name="Picture 12" descr="CTIC KBYC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5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516" y="2596157"/>
            <a:ext cx="79198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Only a few changes will require another 3-day waiting period –</a:t>
            </a:r>
            <a:br>
              <a:rPr lang="en-US" dirty="0" smtClean="0">
                <a:cs typeface="Arial" pitchFamily="34" charset="0"/>
              </a:rPr>
            </a:br>
            <a:endParaRPr lang="en-US" dirty="0" smtClean="0"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cs typeface="Arial" pitchFamily="34" charset="0"/>
              </a:rPr>
              <a:t>Change in the loan program</a:t>
            </a:r>
            <a:br>
              <a:rPr lang="en-US" b="1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Example – moving from fixed rate to an adjustable rate loan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cs typeface="Arial" pitchFamily="34" charset="0"/>
              </a:rPr>
              <a:t>Changes to Annual Percentage Rate (APR) greater than 1/8 %</a:t>
            </a:r>
            <a:br>
              <a:rPr lang="en-US" b="1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Applies only to increases in APR items , other increases do not trigger a new disclosure with waiting period.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i="1" dirty="0" smtClean="0">
                <a:solidFill>
                  <a:srgbClr val="FF0000"/>
                </a:solidFill>
                <a:cs typeface="Arial" pitchFamily="34" charset="0"/>
              </a:rPr>
              <a:t>Caution</a:t>
            </a:r>
            <a:r>
              <a:rPr lang="en-US" i="1" dirty="0" smtClean="0">
                <a:cs typeface="Arial" pitchFamily="34" charset="0"/>
              </a:rPr>
              <a:t> – other increases may still cause tolerance violations</a:t>
            </a:r>
            <a:br>
              <a:rPr lang="en-US" i="1" dirty="0" smtClean="0">
                <a:cs typeface="Arial" pitchFamily="34" charset="0"/>
              </a:rPr>
            </a:br>
            <a:r>
              <a:rPr lang="en-US" i="1" dirty="0" smtClean="0">
                <a:cs typeface="Arial" pitchFamily="34" charset="0"/>
              </a:rPr>
              <a:t>The addition of a prepayment penalty fee after the initial disclosure But , </a:t>
            </a:r>
            <a:r>
              <a:rPr lang="en-US" i="1" dirty="0" smtClean="0">
                <a:solidFill>
                  <a:srgbClr val="FF0000"/>
                </a:solidFill>
                <a:cs typeface="Arial" pitchFamily="34" charset="0"/>
              </a:rPr>
              <a:t>all changes </a:t>
            </a:r>
            <a:r>
              <a:rPr lang="en-US" i="1" dirty="0" smtClean="0">
                <a:cs typeface="Arial" pitchFamily="34" charset="0"/>
              </a:rPr>
              <a:t>require a new Closing Disclosure to be prepared and delivered at or before “consummation”.</a:t>
            </a:r>
            <a:endParaRPr lang="en-US" u="sng" dirty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515" y="1974079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Changes to initial Closing Disclosure after delivery</a:t>
            </a:r>
            <a:endParaRPr lang="en-US" sz="3000" dirty="0">
              <a:latin typeface="+mj-lt"/>
            </a:endParaRPr>
          </a:p>
        </p:txBody>
      </p:sp>
      <p:pic>
        <p:nvPicPr>
          <p:cNvPr id="6" name="Picture 5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" name="Picture 9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1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2384" y="541710"/>
            <a:ext cx="5279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Montserrat-Regular"/>
                <a:cs typeface="Montserrat-Regular"/>
              </a:rPr>
              <a:t>Closing Disclosure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T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6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4515" y="1974079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Closing Disclosure to the Seller</a:t>
            </a:r>
            <a:endParaRPr lang="en-US" sz="3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627617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cs typeface="Arial" pitchFamily="34" charset="0"/>
              </a:rPr>
              <a:t>Settlement Agent </a:t>
            </a:r>
            <a:r>
              <a:rPr lang="en-US" dirty="0" smtClean="0">
                <a:cs typeface="Arial" pitchFamily="34" charset="0"/>
              </a:rPr>
              <a:t>is responsible for providing the Closing Disclosure to the Seller</a:t>
            </a:r>
          </a:p>
          <a:p>
            <a:endParaRPr lang="en-US" dirty="0" smtClean="0">
              <a:cs typeface="Arial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Closing Disclosure format for the seller may be either: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cs typeface="Arial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The same format as for Borrower, but items related solely to borrower (i.e., loan disclosures) and using only seller data; or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>
              <a:cs typeface="Arial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cs typeface="Arial" pitchFamily="34" charset="0"/>
              </a:rPr>
              <a:t>Use the separate CFPB seller’s disclosure form</a:t>
            </a:r>
          </a:p>
          <a:p>
            <a:pPr lvl="2"/>
            <a:endParaRPr lang="en-US" dirty="0" smtClean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Disclosure must be delivered to the Seller on or before “consummation”; no 3-day waiting period</a:t>
            </a:r>
            <a:br>
              <a:rPr lang="en-US" dirty="0" smtClean="0">
                <a:cs typeface="Arial" pitchFamily="34" charset="0"/>
              </a:rPr>
            </a:br>
            <a:endParaRPr lang="en-US" dirty="0" smtClean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3-business day </a:t>
            </a:r>
            <a:r>
              <a:rPr lang="en-US" u="sng" dirty="0" smtClean="0">
                <a:solidFill>
                  <a:srgbClr val="FF0000"/>
                </a:solidFill>
                <a:cs typeface="Arial" pitchFamily="34" charset="0"/>
              </a:rPr>
              <a:t>delivery  period </a:t>
            </a:r>
            <a:r>
              <a:rPr lang="en-US" dirty="0" smtClean="0">
                <a:cs typeface="Arial" pitchFamily="34" charset="0"/>
              </a:rPr>
              <a:t>applies, except for personal delivery.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6" name="Picture 5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" name="Picture 9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1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2384" y="541710"/>
            <a:ext cx="5279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Montserrat-Regular"/>
                <a:cs typeface="Montserrat-Regular"/>
              </a:rPr>
              <a:t>Closing Disclosure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T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2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sp>
          <p:nvSpPr>
            <p:cNvPr id="18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  <p:pic>
          <p:nvPicPr>
            <p:cNvPr id="19" name="Picture 18" descr="KBYC Angle Graphic.png"/>
            <p:cNvPicPr>
              <a:picLocks noChangeAspect="1"/>
            </p:cNvPicPr>
            <p:nvPr/>
          </p:nvPicPr>
          <p:blipFill rotWithShape="1">
            <a:blip r:embed="rId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</p:grpSp>
      <p:pic>
        <p:nvPicPr>
          <p:cNvPr id="8" name="Picture 7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868" y="758738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Seller’s Disclosure</a:t>
            </a:r>
            <a:endParaRPr lang="en-US" sz="3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58738"/>
            <a:ext cx="4508397" cy="59468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sp>
          <p:nvSpPr>
            <p:cNvPr id="10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  <p:pic>
          <p:nvPicPr>
            <p:cNvPr id="12" name="Picture 11" descr="KBYC Angle Graphic.png"/>
            <p:cNvPicPr>
              <a:picLocks noChangeAspect="1"/>
            </p:cNvPicPr>
            <p:nvPr/>
          </p:nvPicPr>
          <p:blipFill rotWithShape="1">
            <a:blip r:embed="rId3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582868" y="758738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Seller’s Disclosure</a:t>
            </a:r>
            <a:endParaRPr lang="en-US" sz="3000" dirty="0">
              <a:latin typeface="+mj-lt"/>
            </a:endParaRPr>
          </a:p>
        </p:txBody>
      </p:sp>
      <p:pic>
        <p:nvPicPr>
          <p:cNvPr id="6" name="Picture 5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87" y="775216"/>
            <a:ext cx="4607005" cy="62351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3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4515" y="1974079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Tolerance Rule Changes</a:t>
            </a:r>
            <a:endParaRPr lang="en-US" sz="3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333" y="2528077"/>
            <a:ext cx="8085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Both TILA and RESPA previously contained tolerance rules: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TILA rules generally required a re-disclosure if finance charges or APR exceeded threshold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RESPA actually provided penalties (“tolerance violations”) if an item, or series of items, exceeded a monetary threshold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2384" y="541710"/>
            <a:ext cx="5279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Montserrat-Regular"/>
                <a:cs typeface="Montserrat-Regular"/>
              </a:rPr>
              <a:t>Closing Disclosure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T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20" name="Picture 19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4515" y="1974079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Tolerance Rule Changes</a:t>
            </a:r>
            <a:endParaRPr lang="en-US" sz="3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332" y="2528077"/>
            <a:ext cx="8085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Changes to tolerance rules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Addition to “zero tolerance” category (may not change for numbers on Loan Estimate)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Third Party Services where the provider is selected by the Lender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Third Party Services provided by an affiliate of the Lender</a:t>
            </a:r>
          </a:p>
        </p:txBody>
      </p:sp>
      <p:pic>
        <p:nvPicPr>
          <p:cNvPr id="8" name="Picture 7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2384" y="541710"/>
            <a:ext cx="5279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Montserrat-Regular"/>
                <a:cs typeface="Montserrat-Regular"/>
              </a:rPr>
              <a:t>Closing Disclosure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T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20" name="Picture 19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4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8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032" y="2711171"/>
            <a:ext cx="56628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new form is 3 pages long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New form replaces the GFE and Early TILA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creditor is not allowed to revise and re-disclose if charges go up or down prior to the closing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Creditor errors are not legitimate reasons for revising Loan Estimates </a:t>
            </a:r>
            <a:endParaRPr lang="en-US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14515" y="2143419"/>
            <a:ext cx="7964129" cy="5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>
                <a:latin typeface="+mj-lt"/>
              </a:rPr>
              <a:t>Loan Estimate| At-a-Glance</a:t>
            </a:r>
            <a:endParaRPr lang="en-US" sz="4400" baseline="30000" dirty="0"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0458" y="6489008"/>
            <a:ext cx="270210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88" y="3309291"/>
            <a:ext cx="1566008" cy="202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45" y="2248324"/>
            <a:ext cx="1566008" cy="202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52" y="1226499"/>
            <a:ext cx="1566009" cy="202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1582384" y="530165"/>
            <a:ext cx="5279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Montserrat-Regular"/>
                <a:cs typeface="Montserrat-Regular"/>
              </a:rPr>
              <a:t>Know before you close.</a:t>
            </a:r>
            <a:endParaRPr lang="en-US" sz="2600" dirty="0">
              <a:solidFill>
                <a:schemeClr val="bg1"/>
              </a:solidFill>
              <a:latin typeface="Montserrat-Regular"/>
              <a:cs typeface="Montserrat-Regular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CTT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9" name="Picture 18" descr="CTIC KBYC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8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7973" y="2604280"/>
            <a:ext cx="685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cs typeface="Arial" pitchFamily="34" charset="0"/>
              </a:rPr>
              <a:t>Certain Non-RESPA Loans Now Covered</a:t>
            </a:r>
            <a:r>
              <a:rPr lang="en-US" sz="2000" dirty="0" smtClean="0">
                <a:cs typeface="Arial" pitchFamily="34" charset="0"/>
              </a:rPr>
              <a:t> – new disclosure forms will now be used for these loans</a:t>
            </a:r>
            <a:endParaRPr lang="en-US" sz="2000" u="sng" dirty="0" smtClean="0">
              <a:cs typeface="Arial" pitchFamily="34" charset="0"/>
            </a:endParaRPr>
          </a:p>
          <a:p>
            <a:endParaRPr lang="en-US" sz="2000" u="sng" dirty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Vacant Land </a:t>
            </a:r>
            <a:r>
              <a:rPr lang="en-US" sz="2000" dirty="0" smtClean="0">
                <a:cs typeface="Arial" pitchFamily="34" charset="0"/>
              </a:rPr>
              <a:t>Loans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Construction-Only </a:t>
            </a:r>
            <a:r>
              <a:rPr lang="en-US" sz="2000" dirty="0" smtClean="0">
                <a:cs typeface="Arial" pitchFamily="34" charset="0"/>
              </a:rPr>
              <a:t>loans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cs typeface="Arial" pitchFamily="34" charset="0"/>
              </a:rPr>
              <a:t>“</a:t>
            </a:r>
            <a:r>
              <a:rPr lang="en-US" sz="2000" dirty="0" smtClean="0">
                <a:cs typeface="Arial" pitchFamily="34" charset="0"/>
              </a:rPr>
              <a:t>25+ -</a:t>
            </a:r>
            <a:r>
              <a:rPr lang="en-US" sz="2000" dirty="0">
                <a:cs typeface="Arial" pitchFamily="34" charset="0"/>
              </a:rPr>
              <a:t>Acre” </a:t>
            </a:r>
            <a:r>
              <a:rPr lang="en-US" sz="2000" dirty="0" smtClean="0">
                <a:cs typeface="Arial" pitchFamily="34" charset="0"/>
              </a:rPr>
              <a:t>Loans</a:t>
            </a:r>
          </a:p>
          <a:p>
            <a:pPr lvl="1"/>
            <a:endParaRPr lang="en-US" sz="2000" dirty="0" smtClean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14515" y="1974079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Other Rule Provisions</a:t>
            </a:r>
            <a:endParaRPr lang="en-US" sz="3000" dirty="0">
              <a:latin typeface="+mj-lt"/>
            </a:endParaRPr>
          </a:p>
        </p:txBody>
      </p:sp>
      <p:pic>
        <p:nvPicPr>
          <p:cNvPr id="9" name="Picture 8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Picture 11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3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2384" y="541710"/>
            <a:ext cx="5279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Montserrat-Regular"/>
                <a:cs typeface="Montserrat-Regular"/>
              </a:rPr>
              <a:t>Closing Disclosure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T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6" name="Picture 15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373" y="2528077"/>
            <a:ext cx="74430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cs typeface="Arial" pitchFamily="34" charset="0"/>
              </a:rPr>
              <a:t>RESPA Loans Not Covered in Future</a:t>
            </a:r>
            <a:r>
              <a:rPr lang="en-US" sz="2000" dirty="0" smtClean="0">
                <a:cs typeface="Arial" pitchFamily="34" charset="0"/>
              </a:rPr>
              <a:t> – these loan will </a:t>
            </a:r>
            <a:r>
              <a:rPr lang="en-US" sz="2000" u="sng" dirty="0" smtClean="0">
                <a:cs typeface="Arial" pitchFamily="34" charset="0"/>
              </a:rPr>
              <a:t>NOT</a:t>
            </a:r>
            <a:r>
              <a:rPr lang="en-US" sz="2000" dirty="0" smtClean="0">
                <a:cs typeface="Arial" pitchFamily="34" charset="0"/>
              </a:rPr>
              <a:t> be documented with the new forms</a:t>
            </a:r>
            <a:endParaRPr lang="en-US" sz="2000" u="sng" dirty="0" smtClean="0">
              <a:cs typeface="Arial" pitchFamily="34" charset="0"/>
            </a:endParaRPr>
          </a:p>
          <a:p>
            <a:endParaRPr lang="en-US" sz="2000" dirty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Reverse mortgages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Institutions originating 5 or fewer loans per year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cs typeface="Arial" pitchFamily="34" charset="0"/>
              </a:rPr>
              <a:t>Loans </a:t>
            </a:r>
            <a:r>
              <a:rPr lang="en-US" sz="2000" dirty="0">
                <a:cs typeface="Arial" pitchFamily="34" charset="0"/>
              </a:rPr>
              <a:t>will be documented using existing GFE and HUD-1 forms and </a:t>
            </a:r>
            <a:r>
              <a:rPr lang="en-US" sz="2000" dirty="0" smtClean="0">
                <a:cs typeface="Arial" pitchFamily="34" charset="0"/>
              </a:rPr>
              <a:t>rules</a:t>
            </a:r>
          </a:p>
          <a:p>
            <a:pPr lvl="1"/>
            <a:endParaRPr lang="en-US" sz="2000" dirty="0" smtClean="0">
              <a:cs typeface="Arial" pitchFamily="34" charset="0"/>
            </a:endParaRPr>
          </a:p>
          <a:p>
            <a:pPr lvl="1"/>
            <a:r>
              <a:rPr lang="en-US" i="1" dirty="0" smtClean="0">
                <a:solidFill>
                  <a:srgbClr val="FF0000"/>
                </a:solidFill>
                <a:cs typeface="Arial" pitchFamily="34" charset="0"/>
              </a:rPr>
              <a:t>Software systems (and personnel) must be able to operate in both environments and recognize the differences</a:t>
            </a:r>
            <a:endParaRPr lang="en-US" i="1" dirty="0">
              <a:solidFill>
                <a:srgbClr val="FF0000"/>
              </a:solidFill>
              <a:cs typeface="Arial" pitchFamily="34" charset="0"/>
            </a:endParaRPr>
          </a:p>
          <a:p>
            <a:pPr lvl="1"/>
            <a:endParaRPr lang="en-US" sz="2000" dirty="0">
              <a:cs typeface="Arial" pitchFamily="34" charset="0"/>
            </a:endParaRPr>
          </a:p>
          <a:p>
            <a:pPr lvl="1"/>
            <a:endParaRPr lang="en-US" sz="2000" dirty="0" smtClean="0"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14515" y="1974079"/>
            <a:ext cx="79641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+mj-lt"/>
              </a:rPr>
              <a:t>Other Rule Provisions</a:t>
            </a:r>
            <a:endParaRPr lang="en-US" sz="3000" dirty="0">
              <a:latin typeface="+mj-lt"/>
            </a:endParaRPr>
          </a:p>
        </p:txBody>
      </p:sp>
      <p:pic>
        <p:nvPicPr>
          <p:cNvPr id="9" name="Picture 8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12200" y="6489008"/>
            <a:ext cx="338468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0" name="Picture 9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2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2384" y="541710"/>
            <a:ext cx="52797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Montserrat-Regular"/>
                <a:cs typeface="Montserrat-Regular"/>
              </a:rPr>
              <a:t>Closing Disclosure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443704" y="420396"/>
            <a:ext cx="0" cy="67797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TT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6" name="Picture 5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6077" y="3513970"/>
            <a:ext cx="9158274" cy="12279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6077" y="0"/>
            <a:ext cx="9164351" cy="4741959"/>
            <a:chOff x="-6077" y="0"/>
            <a:chExt cx="9164351" cy="4741959"/>
          </a:xfrm>
          <a:solidFill>
            <a:srgbClr val="000000"/>
          </a:solidFill>
        </p:grpSpPr>
        <p:sp>
          <p:nvSpPr>
            <p:cNvPr id="12" name="Rectangle 1"/>
            <p:cNvSpPr/>
            <p:nvPr/>
          </p:nvSpPr>
          <p:spPr>
            <a:xfrm>
              <a:off x="-6077" y="0"/>
              <a:ext cx="9164351" cy="4741959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4343400">
                  <a:moveTo>
                    <a:pt x="0" y="0"/>
                  </a:moveTo>
                  <a:lnTo>
                    <a:pt x="9575800" y="0"/>
                  </a:lnTo>
                  <a:lnTo>
                    <a:pt x="9575800" y="4343400"/>
                  </a:lnTo>
                  <a:lnTo>
                    <a:pt x="0" y="38608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33674" y="541711"/>
              <a:ext cx="5279738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Know before you close.</a:t>
              </a:r>
              <a:endParaRPr lang="en-US" sz="26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0315" y="1697270"/>
              <a:ext cx="8337051" cy="5847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Question?</a:t>
              </a:r>
              <a:endParaRPr lang="en-US" sz="32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081817" y="1375715"/>
              <a:ext cx="6759409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494994" y="420397"/>
              <a:ext cx="0" cy="677976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CTT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9" name="Picture 18" descr="CTIC KBYC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9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6" name="Picture 5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6077" y="3513970"/>
            <a:ext cx="9158274" cy="1227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9" name="Rectangle 8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6077" y="0"/>
            <a:ext cx="9164351" cy="4741959"/>
            <a:chOff x="-6077" y="0"/>
            <a:chExt cx="9164351" cy="4741959"/>
          </a:xfrm>
          <a:solidFill>
            <a:srgbClr val="000000"/>
          </a:solidFill>
        </p:grpSpPr>
        <p:sp>
          <p:nvSpPr>
            <p:cNvPr id="2" name="Rectangle 1"/>
            <p:cNvSpPr/>
            <p:nvPr/>
          </p:nvSpPr>
          <p:spPr>
            <a:xfrm>
              <a:off x="-6077" y="0"/>
              <a:ext cx="9164351" cy="4741959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4343400">
                  <a:moveTo>
                    <a:pt x="0" y="0"/>
                  </a:moveTo>
                  <a:lnTo>
                    <a:pt x="9575800" y="0"/>
                  </a:lnTo>
                  <a:lnTo>
                    <a:pt x="9575800" y="4343400"/>
                  </a:lnTo>
                  <a:lnTo>
                    <a:pt x="0" y="386080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234F"/>
                  </a:solidFill>
                </a:rPr>
                <a:t>a</a:t>
              </a:r>
              <a:endParaRPr lang="en-US" dirty="0">
                <a:solidFill>
                  <a:srgbClr val="00234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3674" y="541711"/>
              <a:ext cx="5279738" cy="49244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Know before you close.</a:t>
              </a:r>
              <a:endParaRPr lang="en-US" sz="26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0315" y="1697270"/>
              <a:ext cx="8337051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The New Loan Estimate &amp;</a:t>
              </a:r>
              <a:br>
                <a:rPr lang="en-US" sz="32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</a:br>
              <a:r>
                <a:rPr lang="en-US" sz="32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Closing Disclosure Explained</a:t>
              </a:r>
              <a:endParaRPr lang="en-US" sz="32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811" y="2942604"/>
              <a:ext cx="648944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A look at the different sections of each new form and explanations of each page.</a:t>
              </a:r>
              <a:endParaRPr lang="en-US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081817" y="1375715"/>
              <a:ext cx="6759409" cy="0"/>
            </a:xfrm>
            <a:prstGeom prst="line">
              <a:avLst/>
            </a:prstGeom>
            <a:grpFill/>
            <a:ln w="1905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494994" y="420397"/>
              <a:ext cx="0" cy="677976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CTT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14" name="Picture 13" descr="CTIC KBYC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18" name="Picture 17" descr="KBYC Angle Graphic.png"/>
            <p:cNvPicPr>
              <a:picLocks noChangeAspect="1"/>
            </p:cNvPicPr>
            <p:nvPr/>
          </p:nvPicPr>
          <p:blipFill rotWithShape="1">
            <a:blip r:embed="rId2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20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032" y="1652796"/>
            <a:ext cx="56628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Basic Information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Loan Terms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Projected Payments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Costs at Closing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515" y="1085044"/>
            <a:ext cx="7964129" cy="5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>
                <a:latin typeface="+mj-lt"/>
              </a:rPr>
              <a:t>Loan Estimate | pg.1</a:t>
            </a:r>
            <a:endParaRPr lang="en-US" sz="4400" baseline="30000" dirty="0"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0458" y="6489008"/>
            <a:ext cx="270210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 descr="201311_cfpb_kbyo_loan-estimate_Pag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30" y="300237"/>
            <a:ext cx="4782233" cy="618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6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8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/>
        </p:blipFill>
        <p:spPr bwMode="auto">
          <a:xfrm>
            <a:off x="245584" y="1535914"/>
            <a:ext cx="8805231" cy="47812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2862809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Basic Transaction Information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514600" y="2634209"/>
            <a:ext cx="8382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743325" y="2329409"/>
            <a:ext cx="447675" cy="5444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81637" y="4996409"/>
            <a:ext cx="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48200" y="4691609"/>
            <a:ext cx="833437" cy="228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1637" y="469160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Basic Loan Terms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3704" y="420396"/>
            <a:ext cx="3890296" cy="677976"/>
            <a:chOff x="1443704" y="420396"/>
            <a:chExt cx="3890296" cy="677976"/>
          </a:xfrm>
        </p:grpSpPr>
        <p:sp>
          <p:nvSpPr>
            <p:cNvPr id="25" name="TextBox 24"/>
            <p:cNvSpPr txBox="1"/>
            <p:nvPr/>
          </p:nvSpPr>
          <p:spPr>
            <a:xfrm>
              <a:off x="1582384" y="530165"/>
              <a:ext cx="37516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The Loan Estimate</a:t>
              </a:r>
              <a:endParaRPr lang="en-US" sz="26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443704" y="420396"/>
              <a:ext cx="0" cy="67797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CTT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13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pic>
        <p:nvPicPr>
          <p:cNvPr id="10" name="Picture 9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0458" y="6489008"/>
            <a:ext cx="270210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3" y="1296464"/>
            <a:ext cx="8001000" cy="5476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6750" y="1977501"/>
            <a:ext cx="2495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Information about the New Monthly Mortgage Payment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2519" y="4844466"/>
            <a:ext cx="5322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Estimates amount borrower will need at closing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05200" y="5244576"/>
            <a:ext cx="381000" cy="542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443704" y="420396"/>
            <a:ext cx="5418418" cy="677976"/>
            <a:chOff x="1443704" y="420396"/>
            <a:chExt cx="5418418" cy="677976"/>
          </a:xfrm>
        </p:grpSpPr>
        <p:sp>
          <p:nvSpPr>
            <p:cNvPr id="18" name="TextBox 17"/>
            <p:cNvSpPr txBox="1"/>
            <p:nvPr/>
          </p:nvSpPr>
          <p:spPr>
            <a:xfrm>
              <a:off x="1582384" y="527904"/>
              <a:ext cx="52797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The Loan Estimate</a:t>
              </a:r>
              <a:endParaRPr lang="en-US" sz="26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443704" y="420396"/>
              <a:ext cx="0" cy="67797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CTT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1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4274" y="-1106"/>
            <a:ext cx="9178625" cy="834335"/>
            <a:chOff x="-14274" y="-1106"/>
            <a:chExt cx="9178625" cy="834335"/>
          </a:xfrm>
        </p:grpSpPr>
        <p:pic>
          <p:nvPicPr>
            <p:cNvPr id="19" name="Picture 18" descr="KBYC Angle Graphic.png"/>
            <p:cNvPicPr>
              <a:picLocks noChangeAspect="1"/>
            </p:cNvPicPr>
            <p:nvPr/>
          </p:nvPicPr>
          <p:blipFill rotWithShape="1">
            <a:blip r:embed="rId2">
              <a:alphaModFix amt="2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 b="11447"/>
            <a:stretch/>
          </p:blipFill>
          <p:spPr>
            <a:xfrm flipV="1">
              <a:off x="-14274" y="21880"/>
              <a:ext cx="9158274" cy="651988"/>
            </a:xfrm>
            <a:prstGeom prst="rect">
              <a:avLst/>
            </a:prstGeom>
          </p:spPr>
        </p:pic>
        <p:sp>
          <p:nvSpPr>
            <p:cNvPr id="20" name="Rectangle 1"/>
            <p:cNvSpPr/>
            <p:nvPr/>
          </p:nvSpPr>
          <p:spPr>
            <a:xfrm>
              <a:off x="0" y="-1106"/>
              <a:ext cx="9164351" cy="834335"/>
            </a:xfrm>
            <a:custGeom>
              <a:avLst/>
              <a:gdLst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43434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3860800 h 4343400"/>
                <a:gd name="connsiteX4" fmla="*/ 0 w 9575800"/>
                <a:gd name="connsiteY4" fmla="*/ 0 h 4343400"/>
                <a:gd name="connsiteX0" fmla="*/ 0 w 9575800"/>
                <a:gd name="connsiteY0" fmla="*/ 0 h 4343400"/>
                <a:gd name="connsiteX1" fmla="*/ 9575800 w 9575800"/>
                <a:gd name="connsiteY1" fmla="*/ 0 h 4343400"/>
                <a:gd name="connsiteX2" fmla="*/ 9575800 w 9575800"/>
                <a:gd name="connsiteY2" fmla="*/ 4343400 h 4343400"/>
                <a:gd name="connsiteX3" fmla="*/ 0 w 9575800"/>
                <a:gd name="connsiteY3" fmla="*/ 1336409 h 4343400"/>
                <a:gd name="connsiteX4" fmla="*/ 0 w 9575800"/>
                <a:gd name="connsiteY4" fmla="*/ 0 h 4343400"/>
                <a:gd name="connsiteX0" fmla="*/ 0 w 9815811"/>
                <a:gd name="connsiteY0" fmla="*/ 0 h 1336409"/>
                <a:gd name="connsiteX1" fmla="*/ 9575800 w 9815811"/>
                <a:gd name="connsiteY1" fmla="*/ 0 h 1336409"/>
                <a:gd name="connsiteX2" fmla="*/ 9815811 w 9815811"/>
                <a:gd name="connsiteY2" fmla="*/ 1262158 h 1336409"/>
                <a:gd name="connsiteX3" fmla="*/ 0 w 9815811"/>
                <a:gd name="connsiteY3" fmla="*/ 1336409 h 1336409"/>
                <a:gd name="connsiteX4" fmla="*/ 0 w 9815811"/>
                <a:gd name="connsiteY4" fmla="*/ 0 h 1336409"/>
                <a:gd name="connsiteX0" fmla="*/ 0 w 9660510"/>
                <a:gd name="connsiteY0" fmla="*/ 0 h 1732388"/>
                <a:gd name="connsiteX1" fmla="*/ 9575800 w 9660510"/>
                <a:gd name="connsiteY1" fmla="*/ 0 h 1732388"/>
                <a:gd name="connsiteX2" fmla="*/ 9660510 w 9660510"/>
                <a:gd name="connsiteY2" fmla="*/ 1732388 h 1732388"/>
                <a:gd name="connsiteX3" fmla="*/ 0 w 9660510"/>
                <a:gd name="connsiteY3" fmla="*/ 1336409 h 1732388"/>
                <a:gd name="connsiteX4" fmla="*/ 0 w 966051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1336409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608937 h 1732388"/>
                <a:gd name="connsiteX4" fmla="*/ 0 w 9575800"/>
                <a:gd name="connsiteY4" fmla="*/ 0 h 1732388"/>
                <a:gd name="connsiteX0" fmla="*/ 0 w 9575800"/>
                <a:gd name="connsiteY0" fmla="*/ 0 h 1732388"/>
                <a:gd name="connsiteX1" fmla="*/ 9575800 w 9575800"/>
                <a:gd name="connsiteY1" fmla="*/ 0 h 1732388"/>
                <a:gd name="connsiteX2" fmla="*/ 9561683 w 9575800"/>
                <a:gd name="connsiteY2" fmla="*/ 1732388 h 1732388"/>
                <a:gd name="connsiteX3" fmla="*/ 0 w 9575800"/>
                <a:gd name="connsiteY3" fmla="*/ 722604 h 1732388"/>
                <a:gd name="connsiteX4" fmla="*/ 0 w 9575800"/>
                <a:gd name="connsiteY4" fmla="*/ 0 h 17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5800" h="1732388">
                  <a:moveTo>
                    <a:pt x="0" y="0"/>
                  </a:moveTo>
                  <a:lnTo>
                    <a:pt x="9575800" y="0"/>
                  </a:lnTo>
                  <a:lnTo>
                    <a:pt x="9561683" y="1732388"/>
                  </a:lnTo>
                  <a:lnTo>
                    <a:pt x="0" y="722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34F"/>
                </a:solidFill>
              </a:endParaRPr>
            </a:p>
          </p:txBody>
        </p:sp>
      </p:grpSp>
      <p:pic>
        <p:nvPicPr>
          <p:cNvPr id="13" name="Picture 12" descr="KBYC Angle Graphic.png"/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1930400"/>
            <a:ext cx="2921000" cy="298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032" y="1652796"/>
            <a:ext cx="56628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Loan Costs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Other Costs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Calculating Cash to Close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515" y="1085044"/>
            <a:ext cx="7964129" cy="543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aseline="30000" dirty="0" smtClean="0">
                <a:latin typeface="+mj-lt"/>
              </a:rPr>
              <a:t>Loan Estimate | pg.2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0458" y="6489008"/>
            <a:ext cx="270210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30" y="300237"/>
            <a:ext cx="4782232" cy="6188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CTIC KBYC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6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5"/>
          <a:stretch/>
        </p:blipFill>
        <p:spPr>
          <a:xfrm flipV="1">
            <a:off x="-14274" y="482357"/>
            <a:ext cx="9158274" cy="1227989"/>
          </a:xfrm>
          <a:prstGeom prst="rect">
            <a:avLst/>
          </a:prstGeom>
        </p:spPr>
      </p:pic>
      <p:sp>
        <p:nvSpPr>
          <p:cNvPr id="21" name="Rectangle 1"/>
          <p:cNvSpPr/>
          <p:nvPr/>
        </p:nvSpPr>
        <p:spPr>
          <a:xfrm>
            <a:off x="-13573" y="0"/>
            <a:ext cx="9164351" cy="1891356"/>
          </a:xfrm>
          <a:custGeom>
            <a:avLst/>
            <a:gdLst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43434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3860800 h 4343400"/>
              <a:gd name="connsiteX4" fmla="*/ 0 w 9575800"/>
              <a:gd name="connsiteY4" fmla="*/ 0 h 4343400"/>
              <a:gd name="connsiteX0" fmla="*/ 0 w 9575800"/>
              <a:gd name="connsiteY0" fmla="*/ 0 h 4343400"/>
              <a:gd name="connsiteX1" fmla="*/ 9575800 w 9575800"/>
              <a:gd name="connsiteY1" fmla="*/ 0 h 4343400"/>
              <a:gd name="connsiteX2" fmla="*/ 9575800 w 9575800"/>
              <a:gd name="connsiteY2" fmla="*/ 4343400 h 4343400"/>
              <a:gd name="connsiteX3" fmla="*/ 0 w 9575800"/>
              <a:gd name="connsiteY3" fmla="*/ 1336409 h 4343400"/>
              <a:gd name="connsiteX4" fmla="*/ 0 w 9575800"/>
              <a:gd name="connsiteY4" fmla="*/ 0 h 4343400"/>
              <a:gd name="connsiteX0" fmla="*/ 0 w 9815811"/>
              <a:gd name="connsiteY0" fmla="*/ 0 h 1336409"/>
              <a:gd name="connsiteX1" fmla="*/ 9575800 w 9815811"/>
              <a:gd name="connsiteY1" fmla="*/ 0 h 1336409"/>
              <a:gd name="connsiteX2" fmla="*/ 9815811 w 9815811"/>
              <a:gd name="connsiteY2" fmla="*/ 1262158 h 1336409"/>
              <a:gd name="connsiteX3" fmla="*/ 0 w 9815811"/>
              <a:gd name="connsiteY3" fmla="*/ 1336409 h 1336409"/>
              <a:gd name="connsiteX4" fmla="*/ 0 w 9815811"/>
              <a:gd name="connsiteY4" fmla="*/ 0 h 1336409"/>
              <a:gd name="connsiteX0" fmla="*/ 0 w 9660510"/>
              <a:gd name="connsiteY0" fmla="*/ 0 h 1732388"/>
              <a:gd name="connsiteX1" fmla="*/ 9575800 w 9660510"/>
              <a:gd name="connsiteY1" fmla="*/ 0 h 1732388"/>
              <a:gd name="connsiteX2" fmla="*/ 9660510 w 9660510"/>
              <a:gd name="connsiteY2" fmla="*/ 1732388 h 1732388"/>
              <a:gd name="connsiteX3" fmla="*/ 0 w 9660510"/>
              <a:gd name="connsiteY3" fmla="*/ 1336409 h 1732388"/>
              <a:gd name="connsiteX4" fmla="*/ 0 w 9660510"/>
              <a:gd name="connsiteY4" fmla="*/ 0 h 1732388"/>
              <a:gd name="connsiteX0" fmla="*/ 0 w 9575800"/>
              <a:gd name="connsiteY0" fmla="*/ 0 h 1732388"/>
              <a:gd name="connsiteX1" fmla="*/ 9575800 w 9575800"/>
              <a:gd name="connsiteY1" fmla="*/ 0 h 1732388"/>
              <a:gd name="connsiteX2" fmla="*/ 9561683 w 9575800"/>
              <a:gd name="connsiteY2" fmla="*/ 1732388 h 1732388"/>
              <a:gd name="connsiteX3" fmla="*/ 0 w 9575800"/>
              <a:gd name="connsiteY3" fmla="*/ 1336409 h 1732388"/>
              <a:gd name="connsiteX4" fmla="*/ 0 w 9575800"/>
              <a:gd name="connsiteY4" fmla="*/ 0 h 17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800" h="1732388">
                <a:moveTo>
                  <a:pt x="0" y="0"/>
                </a:moveTo>
                <a:lnTo>
                  <a:pt x="9575800" y="0"/>
                </a:lnTo>
                <a:lnTo>
                  <a:pt x="9561683" y="1732388"/>
                </a:lnTo>
                <a:lnTo>
                  <a:pt x="0" y="13364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34F"/>
              </a:solidFill>
            </a:endParaRPr>
          </a:p>
        </p:txBody>
      </p:sp>
      <p:pic>
        <p:nvPicPr>
          <p:cNvPr id="14" name="Picture 13" descr="KBYC Angle Graphic.png"/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 rot="10800000" flipH="1">
            <a:off x="0" y="6260948"/>
            <a:ext cx="9158274" cy="597052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80458" y="6489008"/>
            <a:ext cx="270210" cy="365125"/>
          </a:xfrm>
        </p:spPr>
        <p:txBody>
          <a:bodyPr/>
          <a:lstStyle/>
          <a:p>
            <a:fld id="{D45D9A01-2D93-BA42-90FF-543F05484D54}" type="slidenum">
              <a:rPr lang="en-US" smtClean="0">
                <a:solidFill>
                  <a:srgbClr val="FFFFFF"/>
                </a:solidFill>
              </a:r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7558" y="6585963"/>
            <a:ext cx="16814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smtClean="0">
                <a:solidFill>
                  <a:srgbClr val="FFFFFF"/>
                </a:solidFill>
                <a:latin typeface="+mj-lt"/>
              </a:rPr>
              <a:t>© 2015 Fidelity National Title Group</a:t>
            </a:r>
            <a:endParaRPr lang="en-US" sz="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79" y="1458734"/>
            <a:ext cx="3818248" cy="515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22" y="139033"/>
            <a:ext cx="3197286" cy="6629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424" y="1833111"/>
            <a:ext cx="3711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Alphabetical Order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Cost descriptions in each section must be listed in alphabetical order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01263" y="2624666"/>
            <a:ext cx="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01263" y="4555067"/>
            <a:ext cx="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26666" y="653015"/>
            <a:ext cx="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2425" y="3139775"/>
            <a:ext cx="3711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Title Insurance and Settlement Charges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The description of each fee related to title insurance or settlement (escrow) must be preceded by “Title –”</a:t>
            </a:r>
            <a:endParaRPr lang="en-US" sz="1200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424" y="4546611"/>
            <a:ext cx="37115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Lender’s Title Insurance – Purchase Transactions</a:t>
            </a:r>
            <a:endParaRPr lang="en-US" sz="1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Must show the full Loan Policy Rate, NOT the simultaneous issue rate often charged when an Owner’s policy is also issued</a:t>
            </a:r>
            <a:endParaRPr lang="en-US" sz="1200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3704" y="420396"/>
            <a:ext cx="3694023" cy="677976"/>
            <a:chOff x="1443704" y="420396"/>
            <a:chExt cx="3694023" cy="677976"/>
          </a:xfrm>
        </p:grpSpPr>
        <p:sp>
          <p:nvSpPr>
            <p:cNvPr id="26" name="TextBox 25"/>
            <p:cNvSpPr txBox="1"/>
            <p:nvPr/>
          </p:nvSpPr>
          <p:spPr>
            <a:xfrm>
              <a:off x="1582384" y="541710"/>
              <a:ext cx="35553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solidFill>
                    <a:schemeClr val="bg1"/>
                  </a:solidFill>
                  <a:latin typeface="Montserrat-Regular"/>
                  <a:cs typeface="Montserrat-Regular"/>
                </a:rPr>
                <a:t>The Loan Estimate</a:t>
              </a:r>
              <a:endParaRPr lang="en-US" sz="2600" dirty="0">
                <a:solidFill>
                  <a:schemeClr val="bg1"/>
                </a:solidFill>
                <a:latin typeface="Montserrat-Regular"/>
                <a:cs typeface="Montserrat-Regular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443704" y="420396"/>
              <a:ext cx="0" cy="67797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CT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0" y="338388"/>
            <a:ext cx="842967" cy="898480"/>
          </a:xfrm>
          <a:prstGeom prst="rect">
            <a:avLst/>
          </a:prstGeom>
        </p:spPr>
      </p:pic>
      <p:pic>
        <p:nvPicPr>
          <p:cNvPr id="20" name="Picture 19" descr="CTIC KBYC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5946635"/>
            <a:ext cx="2469338" cy="85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7478</TotalTime>
  <Words>1489</Words>
  <Application>Microsoft Macintosh PowerPoint</Application>
  <PresentationFormat>On-screen Show (4:3)</PresentationFormat>
  <Paragraphs>320</Paragraphs>
  <Slides>43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 Maughan</dc:creator>
  <cp:lastModifiedBy>David Tanner</cp:lastModifiedBy>
  <cp:revision>85</cp:revision>
  <dcterms:created xsi:type="dcterms:W3CDTF">2015-01-09T16:54:30Z</dcterms:created>
  <dcterms:modified xsi:type="dcterms:W3CDTF">2015-06-30T17:48:32Z</dcterms:modified>
</cp:coreProperties>
</file>